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簡報標題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簡報標題</a:t>
            </a:r>
          </a:p>
        </p:txBody>
      </p:sp>
      <p:sp>
        <p:nvSpPr>
          <p:cNvPr id="13" name="內文層級一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簡報子標題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聲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內文層級一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聲明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重要事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內文層級一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詳細資訊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詳細資訊</a:t>
            </a:r>
          </a:p>
        </p:txBody>
      </p:sp>
      <p:sp>
        <p:nvSpPr>
          <p:cNvPr id="1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出處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出處</a:t>
            </a:r>
          </a:p>
        </p:txBody>
      </p:sp>
      <p:sp>
        <p:nvSpPr>
          <p:cNvPr id="116" name="內文層級一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「著名的引言」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影像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影像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影像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影像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簡報標題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簡報標題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內文層級一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簡報子標題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替用照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燈片標題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幻燈片標題</a:t>
            </a:r>
          </a:p>
        </p:txBody>
      </p:sp>
      <p:sp>
        <p:nvSpPr>
          <p:cNvPr id="34" name="內文層級一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燈片編號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燈片標題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43" name="幻燈片子標題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幻燈片子標題</a:t>
            </a:r>
          </a:p>
        </p:txBody>
      </p:sp>
      <p:sp>
        <p:nvSpPr>
          <p:cNvPr id="44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燈片子標題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幻燈片子標題</a:t>
            </a:r>
          </a:p>
        </p:txBody>
      </p:sp>
      <p:sp>
        <p:nvSpPr>
          <p:cNvPr id="61" name="內文層級一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幻燈片標題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6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節標題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章節標題</a:t>
            </a:r>
          </a:p>
        </p:txBody>
      </p:sp>
      <p:sp>
        <p:nvSpPr>
          <p:cNvPr id="72" name="幻燈片編號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燈片標題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80" name="幻燈片子標題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幻燈片子標題</a:t>
            </a:r>
          </a:p>
        </p:txBody>
      </p:sp>
      <p:sp>
        <p:nvSpPr>
          <p:cNvPr id="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程標題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議程標題</a:t>
            </a:r>
          </a:p>
        </p:txBody>
      </p:sp>
      <p:sp>
        <p:nvSpPr>
          <p:cNvPr id="89" name="議程副標題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議程副標題</a:t>
            </a:r>
          </a:p>
        </p:txBody>
      </p:sp>
      <p:sp>
        <p:nvSpPr>
          <p:cNvPr id="90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議程主題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標題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幻燈片標題</a:t>
            </a:r>
          </a:p>
        </p:txBody>
      </p:sp>
      <p:sp>
        <p:nvSpPr>
          <p:cNvPr id="3" name="內文層級一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3.xml"/><Relationship Id="rId3" Type="http://schemas.openxmlformats.org/officeDocument/2006/relationships/slide" Target="slide1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asdb7b78/text_to_animation" TargetMode="External"/><Relationship Id="rId3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cloud.google.com/text-to-speech/docs/libraries" TargetMode="External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DanielSWolf/rhubarb-lip-sync/releases" TargetMode="External"/><Relationship Id="rId3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-to-Animation User Guid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Text-to-Animation User Guide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et up virtual environ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up virtual environment</a:t>
            </a:r>
          </a:p>
        </p:txBody>
      </p:sp>
      <p:pic>
        <p:nvPicPr>
          <p:cNvPr id="188" name="截圖 2021-11-19 下午6.24.57.png" descr="截圖 2021-11-19 下午6.24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8547" y="2906833"/>
            <a:ext cx="19486906" cy="7902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Install Python package in virtual env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Install Python package in virtual env</a:t>
            </a:r>
          </a:p>
        </p:txBody>
      </p:sp>
      <p:sp>
        <p:nvSpPr>
          <p:cNvPr id="191" name="Command: 'pip3 install --upgrade google-cloud-texttospeech imageio'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1pPr>
          </a:lstStyle>
          <a:p>
            <a:pPr/>
            <a:r>
              <a:t>Command: 'pip3 install --upgrade google-cloud-texttospeech imageio'</a:t>
            </a:r>
          </a:p>
        </p:txBody>
      </p:sp>
      <p:pic>
        <p:nvPicPr>
          <p:cNvPr id="192" name="截圖 2021-11-19 下午6.33.02.png" descr="截圖 2021-11-19 下午6.33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1689" y="3571364"/>
            <a:ext cx="15220622" cy="9610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使用流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使用流程</a:t>
            </a:r>
          </a:p>
        </p:txBody>
      </p:sp>
      <p:sp>
        <p:nvSpPr>
          <p:cNvPr id="195" name="Text…"/>
          <p:cNvSpPr/>
          <p:nvPr/>
        </p:nvSpPr>
        <p:spPr>
          <a:xfrm>
            <a:off x="847480" y="3906083"/>
            <a:ext cx="1983516" cy="1524001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4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Text</a:t>
            </a:r>
          </a:p>
          <a:p>
            <a:pPr defTabSz="825500">
              <a:defRPr sz="4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Input</a:t>
            </a:r>
          </a:p>
        </p:txBody>
      </p:sp>
      <p:sp>
        <p:nvSpPr>
          <p:cNvPr id="196" name="0_text_to_wav.py"/>
          <p:cNvSpPr/>
          <p:nvPr/>
        </p:nvSpPr>
        <p:spPr>
          <a:xfrm>
            <a:off x="4939948" y="3398083"/>
            <a:ext cx="3810001" cy="2540001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6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0_text_to_wav.py</a:t>
            </a:r>
          </a:p>
        </p:txBody>
      </p:sp>
      <p:sp>
        <p:nvSpPr>
          <p:cNvPr id="197" name="Rhubarb"/>
          <p:cNvSpPr/>
          <p:nvPr/>
        </p:nvSpPr>
        <p:spPr>
          <a:xfrm>
            <a:off x="15019601" y="3090256"/>
            <a:ext cx="3810001" cy="2540001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6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Rhubarb</a:t>
            </a:r>
          </a:p>
        </p:txBody>
      </p:sp>
      <p:sp>
        <p:nvSpPr>
          <p:cNvPr id="198" name="1_make_gif.py"/>
          <p:cNvSpPr/>
          <p:nvPr/>
        </p:nvSpPr>
        <p:spPr>
          <a:xfrm>
            <a:off x="20059427" y="7748023"/>
            <a:ext cx="3810001" cy="2540001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6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1_make_gif.py</a:t>
            </a:r>
          </a:p>
        </p:txBody>
      </p:sp>
      <p:sp>
        <p:nvSpPr>
          <p:cNvPr id="199" name="Wav"/>
          <p:cNvSpPr/>
          <p:nvPr/>
        </p:nvSpPr>
        <p:spPr>
          <a:xfrm>
            <a:off x="10858900" y="3906083"/>
            <a:ext cx="2051749" cy="152400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6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Wav</a:t>
            </a:r>
          </a:p>
        </p:txBody>
      </p:sp>
      <p:sp>
        <p:nvSpPr>
          <p:cNvPr id="200" name="2_insert_to_ppt.py"/>
          <p:cNvSpPr/>
          <p:nvPr/>
        </p:nvSpPr>
        <p:spPr>
          <a:xfrm>
            <a:off x="9979774" y="7748023"/>
            <a:ext cx="3810001" cy="2540001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6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2_insert_to_ppt.py</a:t>
            </a:r>
          </a:p>
        </p:txBody>
      </p:sp>
      <p:sp>
        <p:nvSpPr>
          <p:cNvPr id="201" name="Gif"/>
          <p:cNvSpPr/>
          <p:nvPr/>
        </p:nvSpPr>
        <p:spPr>
          <a:xfrm>
            <a:off x="15932843" y="8256023"/>
            <a:ext cx="1983516" cy="152400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6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Gif</a:t>
            </a:r>
          </a:p>
        </p:txBody>
      </p:sp>
      <p:sp>
        <p:nvSpPr>
          <p:cNvPr id="202" name="線條"/>
          <p:cNvSpPr/>
          <p:nvPr/>
        </p:nvSpPr>
        <p:spPr>
          <a:xfrm>
            <a:off x="3047725" y="4668083"/>
            <a:ext cx="1675493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3" name="線條"/>
          <p:cNvSpPr/>
          <p:nvPr/>
        </p:nvSpPr>
        <p:spPr>
          <a:xfrm>
            <a:off x="8966678" y="4668083"/>
            <a:ext cx="1675493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4" name="線條"/>
          <p:cNvSpPr/>
          <p:nvPr/>
        </p:nvSpPr>
        <p:spPr>
          <a:xfrm>
            <a:off x="13127379" y="4668083"/>
            <a:ext cx="1675493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5" name="mouth.txt"/>
          <p:cNvSpPr/>
          <p:nvPr/>
        </p:nvSpPr>
        <p:spPr>
          <a:xfrm>
            <a:off x="20938553" y="3906083"/>
            <a:ext cx="2051750" cy="1524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mouth.txt</a:t>
            </a:r>
          </a:p>
        </p:txBody>
      </p:sp>
      <p:sp>
        <p:nvSpPr>
          <p:cNvPr id="206" name="線條"/>
          <p:cNvSpPr/>
          <p:nvPr/>
        </p:nvSpPr>
        <p:spPr>
          <a:xfrm>
            <a:off x="19046331" y="4668083"/>
            <a:ext cx="1675493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7" name="線條"/>
          <p:cNvSpPr/>
          <p:nvPr/>
        </p:nvSpPr>
        <p:spPr>
          <a:xfrm>
            <a:off x="21964427" y="5883736"/>
            <a:ext cx="1" cy="1524000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8" name="線條"/>
          <p:cNvSpPr/>
          <p:nvPr/>
        </p:nvSpPr>
        <p:spPr>
          <a:xfrm flipH="1">
            <a:off x="18225648" y="9018023"/>
            <a:ext cx="1678104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9" name="source…"/>
          <p:cNvSpPr/>
          <p:nvPr/>
        </p:nvSpPr>
        <p:spPr>
          <a:xfrm>
            <a:off x="20972670" y="11829328"/>
            <a:ext cx="1983516" cy="1524001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4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source</a:t>
            </a:r>
          </a:p>
          <a:p>
            <a:pPr defTabSz="825500">
              <a:defRPr sz="4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PNG</a:t>
            </a:r>
          </a:p>
        </p:txBody>
      </p:sp>
      <p:sp>
        <p:nvSpPr>
          <p:cNvPr id="210" name="線條"/>
          <p:cNvSpPr/>
          <p:nvPr/>
        </p:nvSpPr>
        <p:spPr>
          <a:xfrm flipV="1">
            <a:off x="21964427" y="10434384"/>
            <a:ext cx="1" cy="1248584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1" name="source…"/>
          <p:cNvSpPr/>
          <p:nvPr/>
        </p:nvSpPr>
        <p:spPr>
          <a:xfrm>
            <a:off x="10893017" y="11829328"/>
            <a:ext cx="1983516" cy="1524001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4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source</a:t>
            </a:r>
          </a:p>
          <a:p>
            <a:pPr defTabSz="825500">
              <a:defRPr sz="4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pptx</a:t>
            </a:r>
          </a:p>
        </p:txBody>
      </p:sp>
      <p:sp>
        <p:nvSpPr>
          <p:cNvPr id="212" name="線條"/>
          <p:cNvSpPr/>
          <p:nvPr/>
        </p:nvSpPr>
        <p:spPr>
          <a:xfrm>
            <a:off x="11884774" y="5827053"/>
            <a:ext cx="1" cy="152400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3" name="線條"/>
          <p:cNvSpPr/>
          <p:nvPr/>
        </p:nvSpPr>
        <p:spPr>
          <a:xfrm flipH="1">
            <a:off x="14022257" y="9018023"/>
            <a:ext cx="1678104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4" name="線條"/>
          <p:cNvSpPr/>
          <p:nvPr/>
        </p:nvSpPr>
        <p:spPr>
          <a:xfrm flipV="1">
            <a:off x="11884774" y="10434384"/>
            <a:ext cx="1" cy="1248584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5" name="線條"/>
          <p:cNvSpPr/>
          <p:nvPr/>
        </p:nvSpPr>
        <p:spPr>
          <a:xfrm flipH="1">
            <a:off x="7928433" y="9018023"/>
            <a:ext cx="1678104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6" name="Pptx"/>
          <p:cNvSpPr/>
          <p:nvPr/>
        </p:nvSpPr>
        <p:spPr>
          <a:xfrm>
            <a:off x="5213470" y="8256023"/>
            <a:ext cx="1983516" cy="1524001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6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Pptx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Install…"/>
          <p:cNvSpPr txBox="1"/>
          <p:nvPr>
            <p:ph type="body" idx="1"/>
          </p:nvPr>
        </p:nvSpPr>
        <p:spPr>
          <a:xfrm>
            <a:off x="1206500" y="1382488"/>
            <a:ext cx="21971000" cy="11122028"/>
          </a:xfrm>
          <a:prstGeom prst="rect">
            <a:avLst/>
          </a:prstGeom>
        </p:spPr>
        <p:txBody>
          <a:bodyPr/>
          <a:lstStyle/>
          <a:p>
            <a:pPr marL="609600" indent="-609600">
              <a:defRPr sz="7200"/>
            </a:pPr>
            <a:r>
              <a:rPr u="sng">
                <a:hlinkClick r:id="rId2" invalidUrl="" action="ppaction://hlinksldjump" tgtFrame="" tooltip="" history="1" highlightClick="0" endSnd="0"/>
              </a:rPr>
              <a:t>Install</a:t>
            </a:r>
          </a:p>
          <a:p>
            <a:pPr lvl="1" marL="1219200" indent="-609600">
              <a:defRPr sz="7200"/>
            </a:pPr>
            <a:r>
              <a:t>GCP</a:t>
            </a:r>
          </a:p>
          <a:p>
            <a:pPr lvl="1" marL="1219200" indent="-609600">
              <a:defRPr sz="7200"/>
            </a:pPr>
            <a:r>
              <a:t>Rhubarb</a:t>
            </a:r>
          </a:p>
          <a:p>
            <a:pPr lvl="1" marL="1219200" indent="-609600">
              <a:defRPr sz="7200"/>
            </a:pPr>
            <a:r>
              <a:t>Virtual environment</a:t>
            </a:r>
          </a:p>
          <a:p>
            <a:pPr marL="609600" indent="-609600">
              <a:defRPr sz="7200"/>
            </a:pPr>
            <a:r>
              <a:rPr u="sng">
                <a:hlinkClick r:id="rId3" invalidUrl="" action="ppaction://hlinksldjump" tgtFrame="" tooltip="" history="1" highlightClick="0" endSnd="0"/>
              </a:rPr>
              <a:t>使用流程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Insta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Install</a:t>
            </a:r>
          </a:p>
        </p:txBody>
      </p:sp>
      <p:sp>
        <p:nvSpPr>
          <p:cNvPr id="156" name="Download from github: https://github.com/asdb7b78/text_to_anim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Download from github: </a:t>
            </a:r>
            <a:r>
              <a:rPr u="sng">
                <a:hlinkClick r:id="rId2" invalidUrl="" action="" tgtFrame="" tooltip="" history="1" highlightClick="0" endSnd="0"/>
              </a:rPr>
              <a:t>https://github.com/asdb7b78/text_to_animation</a:t>
            </a:r>
          </a:p>
        </p:txBody>
      </p:sp>
      <p:pic>
        <p:nvPicPr>
          <p:cNvPr id="157" name="截圖 2021-11-19 下午5.24.03.png" descr="截圖 2021-11-19 下午5.24.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3095" y="3652109"/>
            <a:ext cx="18148301" cy="944880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箭頭"/>
          <p:cNvSpPr/>
          <p:nvPr/>
        </p:nvSpPr>
        <p:spPr>
          <a:xfrm rot="5400000">
            <a:off x="13215775" y="435095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C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GCP</a:t>
            </a:r>
          </a:p>
        </p:txBody>
      </p:sp>
      <p:sp>
        <p:nvSpPr>
          <p:cNvPr id="161" name="Setting up authentication，到Google Cloud Platform 建立專案和服務帳戶並啟用text to speech api。https://cloud.google.com/text-to-speech/docs/libraries"/>
          <p:cNvSpPr txBox="1"/>
          <p:nvPr>
            <p:ph type="body" idx="21"/>
          </p:nvPr>
        </p:nvSpPr>
        <p:spPr>
          <a:xfrm>
            <a:off x="1206500" y="2372962"/>
            <a:ext cx="21971000" cy="16802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591312" indent="-591312" defTabSz="2365188">
              <a:lnSpc>
                <a:spcPct val="90000"/>
              </a:lnSpc>
              <a:spcBef>
                <a:spcPts val="4300"/>
              </a:spcBef>
              <a:buSzPct val="123000"/>
              <a:buChar char="•"/>
              <a:defRPr b="0" sz="4656"/>
            </a:pPr>
            <a:r>
              <a:t>Setting up authentication，到Google Cloud Platform 建立專案和服務帳戶並啟用text to speech api。</a:t>
            </a:r>
            <a:r>
              <a:rPr u="sng">
                <a:hlinkClick r:id="rId2" invalidUrl="" action="" tgtFrame="" tooltip="" history="1" highlightClick="0" endSnd="0"/>
              </a:rPr>
              <a:t>https://cloud.google.com/text-to-speech/docs/libraries</a:t>
            </a:r>
            <a:r>
              <a:t> </a:t>
            </a:r>
          </a:p>
        </p:txBody>
      </p:sp>
      <p:pic>
        <p:nvPicPr>
          <p:cNvPr id="162" name="截圖 2021-11-19 下午5.37.39.png" descr="截圖 2021-11-19 下午5.37.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7999" y="4083105"/>
            <a:ext cx="18288001" cy="1137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1"/>
          <p:cNvSpPr/>
          <p:nvPr/>
        </p:nvSpPr>
        <p:spPr>
          <a:xfrm>
            <a:off x="1201502" y="9137705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64" name="2"/>
          <p:cNvSpPr/>
          <p:nvPr/>
        </p:nvSpPr>
        <p:spPr>
          <a:xfrm>
            <a:off x="17741863" y="6886510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截圖 2021-11-19 下午5.45.00.png" descr="截圖 2021-11-19 下午5.45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155700"/>
            <a:ext cx="18288001" cy="11404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3"/>
          <p:cNvSpPr/>
          <p:nvPr/>
        </p:nvSpPr>
        <p:spPr>
          <a:xfrm>
            <a:off x="6863092" y="309502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68" name="4"/>
          <p:cNvSpPr/>
          <p:nvPr/>
        </p:nvSpPr>
        <p:spPr>
          <a:xfrm>
            <a:off x="6042220" y="646848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截圖 2021-11-19 下午6.00.37.png" descr="截圖 2021-11-19 下午6.00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7999" y="1142999"/>
            <a:ext cx="18288001" cy="1143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5"/>
          <p:cNvSpPr/>
          <p:nvPr/>
        </p:nvSpPr>
        <p:spPr>
          <a:xfrm>
            <a:off x="7252701" y="3719655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72" name="6"/>
          <p:cNvSpPr/>
          <p:nvPr/>
        </p:nvSpPr>
        <p:spPr>
          <a:xfrm>
            <a:off x="5365474" y="6903542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將生成的 .json key 下載後將環境變數GOOGLE_APPLICATION_CREDENTIALS設為key的檔案路徑。"/>
          <p:cNvSpPr txBox="1"/>
          <p:nvPr>
            <p:ph type="body" idx="21"/>
          </p:nvPr>
        </p:nvSpPr>
        <p:spPr>
          <a:xfrm>
            <a:off x="1206500" y="2372962"/>
            <a:ext cx="21971000" cy="1719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603504" indent="-603504" defTabSz="2413955">
              <a:lnSpc>
                <a:spcPct val="90000"/>
              </a:lnSpc>
              <a:spcBef>
                <a:spcPts val="4400"/>
              </a:spcBef>
              <a:buSzPct val="123000"/>
              <a:buChar char="•"/>
              <a:defRPr b="0" sz="4752"/>
            </a:lvl1pPr>
          </a:lstStyle>
          <a:p>
            <a:pPr/>
            <a:r>
              <a:t>將生成的 .json key 下載後將環境變數GOOGLE_APPLICATION_CREDENTIALS設為key的檔案路徑。</a:t>
            </a:r>
          </a:p>
        </p:txBody>
      </p:sp>
      <p:pic>
        <p:nvPicPr>
          <p:cNvPr id="175" name="截圖 2021-11-19 下午6.16.30.png" descr="截圖 2021-11-19 下午6.16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0871" y="3907590"/>
            <a:ext cx="15222258" cy="89378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hubar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Rhubarb</a:t>
            </a:r>
          </a:p>
        </p:txBody>
      </p:sp>
      <p:sp>
        <p:nvSpPr>
          <p:cNvPr id="178" name="Download: https://github.com/DanielSWolf/rhubarb-lip-sync/releas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Download: </a:t>
            </a:r>
            <a:r>
              <a:rPr u="sng">
                <a:hlinkClick r:id="rId2" invalidUrl="" action="" tgtFrame="" tooltip="" history="1" highlightClick="0" endSnd="0"/>
              </a:rPr>
              <a:t>https://github.com/DanielSWolf/rhubarb-lip-sync/releases</a:t>
            </a:r>
            <a:r>
              <a:t> </a:t>
            </a:r>
          </a:p>
        </p:txBody>
      </p:sp>
      <p:pic>
        <p:nvPicPr>
          <p:cNvPr id="179" name="截圖 2021-11-19 下午6.17.37.png" descr="截圖 2021-11-19 下午6.17.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0" y="3775258"/>
            <a:ext cx="18288001" cy="1143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箭頭"/>
          <p:cNvSpPr/>
          <p:nvPr/>
        </p:nvSpPr>
        <p:spPr>
          <a:xfrm>
            <a:off x="6123771" y="11785081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將'res'資料夾和'rhubarb.exe'(或'rhubarb')放入'text_to_animation'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1pPr>
          </a:lstStyle>
          <a:p>
            <a:pPr/>
            <a:r>
              <a:t>將'res'資料夾和'rhubarb.exe'(或'rhubarb')放入'text_to_animation'</a:t>
            </a:r>
          </a:p>
        </p:txBody>
      </p:sp>
      <p:pic>
        <p:nvPicPr>
          <p:cNvPr id="183" name="截圖 2021-11-19 下午6.19.14.png" descr="截圖 2021-11-19 下午6.19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3160" y="4305840"/>
            <a:ext cx="17997680" cy="8141339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箭頭"/>
          <p:cNvSpPr/>
          <p:nvPr/>
        </p:nvSpPr>
        <p:spPr>
          <a:xfrm>
            <a:off x="6716191" y="960497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5" name="箭頭"/>
          <p:cNvSpPr/>
          <p:nvPr/>
        </p:nvSpPr>
        <p:spPr>
          <a:xfrm>
            <a:off x="6716191" y="9178434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